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5" r:id="rId3"/>
    <p:sldId id="407" r:id="rId5"/>
    <p:sldId id="366" r:id="rId6"/>
    <p:sldId id="337" r:id="rId7"/>
    <p:sldId id="359" r:id="rId8"/>
    <p:sldId id="392" r:id="rId9"/>
    <p:sldId id="395" r:id="rId10"/>
    <p:sldId id="396" r:id="rId11"/>
    <p:sldId id="397" r:id="rId12"/>
    <p:sldId id="402" r:id="rId13"/>
    <p:sldId id="398" r:id="rId14"/>
    <p:sldId id="344" r:id="rId15"/>
    <p:sldId id="354" r:id="rId16"/>
    <p:sldId id="343"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CC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94270" autoAdjust="0"/>
  </p:normalViewPr>
  <p:slideViewPr>
    <p:cSldViewPr snapToGrid="0">
      <p:cViewPr varScale="1">
        <p:scale>
          <a:sx n="94" d="100"/>
          <a:sy n="94" d="100"/>
        </p:scale>
        <p:origin x="9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3.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基于辟关键句匹配的</a:t>
            </a:r>
            <a:r>
              <a:rPr lang="zh-CN" altLang="en-US" dirty="0"/>
              <a:t>辟谣文章重排序</a:t>
            </a:r>
            <a:r>
              <a:rPr lang="en-US" altLang="zh-CN" dirty="0"/>
              <a:t> </a:t>
            </a:r>
            <a:r>
              <a:rPr lang="zh-CN" altLang="en-US" dirty="0"/>
              <a:t>有一种现象在过去的工作中背忽视了，许多新发布的假新闻，其实很早就被辟谣了，也就是旧谣新传，为了解决这个问题，作者选择检测已核查</a:t>
            </a:r>
            <a:r>
              <a:rPr lang="zh-CN" altLang="en-US" dirty="0"/>
              <a:t>消息</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mrr</a:t>
            </a:r>
            <a:r>
              <a:rPr lang="zh-CN" altLang="en-US"/>
              <a:t>平均倒数排名</a:t>
            </a:r>
            <a:r>
              <a:rPr lang="en-US" altLang="zh-CN"/>
              <a:t> </a:t>
            </a:r>
            <a:r>
              <a:rPr lang="zh-CN" altLang="en-US"/>
              <a:t>正确答案位置越前越好，平均的平均查重率</a:t>
            </a:r>
            <a:r>
              <a:rPr lang="en-US" altLang="zh-CN"/>
              <a:t> </a:t>
            </a:r>
            <a:r>
              <a:rPr lang="en-US" altLang="zh-CN"/>
              <a:t>hit</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图</a:t>
            </a:r>
            <a:r>
              <a:rPr lang="en-US" altLang="zh-CN"/>
              <a:t>5a</a:t>
            </a:r>
            <a:r>
              <a:rPr lang="zh-CN" altLang="en-US"/>
              <a:t>是模型命中</a:t>
            </a:r>
            <a:r>
              <a:rPr lang="en-US" altLang="zh-CN"/>
              <a:t>0123</a:t>
            </a:r>
            <a:r>
              <a:rPr lang="zh-CN" altLang="en-US"/>
              <a:t>个关键句的比例</a:t>
            </a:r>
            <a:r>
              <a:rPr lang="en-US" altLang="zh-CN"/>
              <a:t> b</a:t>
            </a:r>
            <a:r>
              <a:rPr lang="zh-CN" altLang="en-US"/>
              <a:t>是</a:t>
            </a:r>
            <a:r>
              <a:rPr lang="en-US" altLang="zh-CN"/>
              <a:t>mtm</a:t>
            </a:r>
            <a:r>
              <a:rPr lang="zh-CN" altLang="en-US"/>
              <a:t>找到的每个文章的前三个关键句人工判断的正确率</a:t>
            </a:r>
            <a:r>
              <a:rPr lang="en-US" altLang="zh-CN"/>
              <a:t> c</a:t>
            </a:r>
            <a:r>
              <a:rPr lang="zh-CN" altLang="en-US"/>
              <a:t>是关键句</a:t>
            </a:r>
            <a:r>
              <a:rPr lang="zh-CN" altLang="en-US"/>
              <a:t>分布</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这是整个工作流程</a:t>
            </a:r>
            <a:r>
              <a:rPr lang="en-US" altLang="zh-CN"/>
              <a:t> </a:t>
            </a:r>
            <a:r>
              <a:rPr lang="zh-CN" altLang="en-US"/>
              <a:t>它的作用就是判断给定的一个</a:t>
            </a:r>
            <a:r>
              <a:rPr lang="en-US" altLang="zh-CN"/>
              <a:t>claim</a:t>
            </a:r>
            <a:r>
              <a:rPr lang="zh-CN" altLang="en-US"/>
              <a:t>是否已经被</a:t>
            </a:r>
            <a:r>
              <a:rPr lang="zh-CN" altLang="en-US"/>
              <a:t>辟谣过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s1柠檬不是酸</a:t>
            </a:r>
            <a:r>
              <a:rPr lang="zh-CN" altLang="en-US"/>
              <a:t>性</a:t>
            </a:r>
            <a:r>
              <a:rPr lang="en-US" altLang="zh-CN"/>
              <a:t>的食物，喝柠檬水不会导致癌症 s2</a:t>
            </a:r>
            <a:r>
              <a:rPr lang="zh-CN" altLang="en-US"/>
              <a:t>热柠檬水可以杀死癌细胞这个谣言已经传播了很多年了</a:t>
            </a:r>
            <a:r>
              <a:rPr lang="en-US" altLang="zh-CN"/>
              <a:t> </a:t>
            </a:r>
            <a:r>
              <a:rPr lang="en-US" altLang="zh-CN"/>
              <a:t>s3柠檬对癌症有疗效，这是一个毫无根据的推断</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rot</a:t>
            </a:r>
            <a:r>
              <a:rPr lang="zh-CN" altLang="en-US"/>
              <a:t>是将某一句声明</a:t>
            </a:r>
            <a:r>
              <a:rPr lang="en-US" altLang="zh-CN"/>
              <a:t>claim</a:t>
            </a:r>
            <a:r>
              <a:rPr lang="zh-CN" altLang="en-US"/>
              <a:t>与辟谣文章的每一句计算相关性评分，</a:t>
            </a:r>
            <a:r>
              <a:rPr lang="en-US" altLang="zh-CN"/>
              <a:t>pmb</a:t>
            </a:r>
            <a:r>
              <a:rPr lang="zh-CN" altLang="en-US"/>
              <a:t>是用一个模式库来计算辟谣文章中经常出现的模式与文章中句子的相关性</a:t>
            </a:r>
            <a:r>
              <a:rPr lang="en-US" altLang="zh-CN"/>
              <a:t> </a:t>
            </a:r>
            <a:r>
              <a:rPr lang="zh-CN" altLang="en-US"/>
              <a:t>加权得到总得分选取其中前</a:t>
            </a:r>
            <a:r>
              <a:rPr lang="en-US" altLang="zh-CN"/>
              <a:t>k2</a:t>
            </a:r>
            <a:r>
              <a:rPr lang="zh-CN" altLang="en-US"/>
              <a:t>个句子</a:t>
            </a:r>
            <a:r>
              <a:rPr lang="en-US" altLang="zh-CN"/>
              <a:t> </a:t>
            </a:r>
            <a:r>
              <a:rPr lang="zh-CN" altLang="en-US"/>
              <a:t>这样在找到匹配的辟谣文章的同时，还能够找到文章中对当前声明的匹配的</a:t>
            </a:r>
            <a:r>
              <a:rPr lang="zh-CN" altLang="en-US"/>
              <a:t>关键句子</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bert</a:t>
            </a:r>
            <a:r>
              <a:rPr lang="zh-CN" altLang="en-US"/>
              <a:t>的</a:t>
            </a:r>
            <a:r>
              <a:rPr lang="en-US" altLang="zh-CN"/>
              <a:t>transfomers</a:t>
            </a:r>
            <a:r>
              <a:rPr lang="zh-CN" altLang="en-US"/>
              <a:t>第一层，用于获得语义表示，而且用一层可以保留更多的原始信息</a:t>
            </a:r>
            <a:r>
              <a:rPr lang="en-US" altLang="zh-CN"/>
              <a:t> </a:t>
            </a:r>
            <a:r>
              <a:rPr lang="zh-CN" altLang="en-US"/>
              <a:t>这里使用了</a:t>
            </a:r>
            <a:r>
              <a:rPr lang="en-US" altLang="zh-CN"/>
              <a:t>rouge-2</a:t>
            </a:r>
            <a:r>
              <a:rPr lang="zh-CN" altLang="en-US"/>
              <a:t>对</a:t>
            </a:r>
            <a:r>
              <a:rPr lang="en-US" altLang="zh-CN"/>
              <a:t>q</a:t>
            </a:r>
            <a:r>
              <a:rPr lang="zh-CN" altLang="en-US"/>
              <a:t>和</a:t>
            </a:r>
            <a:r>
              <a:rPr lang="en-US" altLang="zh-CN"/>
              <a:t>s</a:t>
            </a:r>
            <a:r>
              <a:rPr lang="zh-CN" altLang="en-US"/>
              <a:t>进行相关性评分来优化</a:t>
            </a:r>
            <a:r>
              <a:rPr lang="zh-CN" altLang="en-US"/>
              <a:t>模型</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由于模式向量通常都是与内容无关的</a:t>
            </a:r>
            <a:r>
              <a:rPr lang="en-US" altLang="zh-CN"/>
              <a:t> </a:t>
            </a:r>
            <a:r>
              <a:rPr lang="zh-CN" altLang="en-US"/>
              <a:t>所以使用残差来表示每个</a:t>
            </a:r>
            <a:r>
              <a:rPr lang="en-US" altLang="zh-CN"/>
              <a:t>s</a:t>
            </a:r>
            <a:r>
              <a:rPr lang="zh-CN" altLang="en-US"/>
              <a:t>中的模式向量</a:t>
            </a:r>
            <a:r>
              <a:rPr lang="en-US" altLang="zh-CN"/>
              <a:t> </a:t>
            </a:r>
            <a:r>
              <a:rPr lang="zh-CN" altLang="en-US"/>
              <a:t>相当于</a:t>
            </a:r>
            <a:r>
              <a:rPr lang="en-US" altLang="zh-CN"/>
              <a:t>s</a:t>
            </a:r>
            <a:r>
              <a:rPr lang="zh-CN" altLang="en-US"/>
              <a:t>减去</a:t>
            </a:r>
            <a:r>
              <a:rPr lang="en-US" altLang="zh-CN"/>
              <a:t>q tlow</a:t>
            </a:r>
            <a:r>
              <a:rPr lang="zh-CN" altLang="en-US"/>
              <a:t>说明</a:t>
            </a:r>
            <a:r>
              <a:rPr lang="en-US" altLang="zh-CN"/>
              <a:t>qs</a:t>
            </a:r>
            <a:r>
              <a:rPr lang="zh-CN" altLang="en-US"/>
              <a:t>太接近</a:t>
            </a:r>
            <a:r>
              <a:rPr lang="en-US" altLang="zh-CN"/>
              <a:t> </a:t>
            </a:r>
            <a:r>
              <a:rPr lang="zh-CN" altLang="en-US"/>
              <a:t>几乎没有模式向量比如之前的原句</a:t>
            </a:r>
            <a:r>
              <a:rPr lang="en-US" altLang="zh-CN"/>
              <a:t> thigh</a:t>
            </a:r>
            <a:r>
              <a:rPr lang="zh-CN" altLang="en-US"/>
              <a:t>表示二者不</a:t>
            </a:r>
            <a:r>
              <a:rPr lang="zh-CN" altLang="en-US"/>
              <a:t>相关</a:t>
            </a:r>
            <a:endParaRPr lang="zh-CN" altLang="en-US"/>
          </a:p>
          <a:p>
            <a:r>
              <a:rPr lang="zh-CN" altLang="en-US"/>
              <a:t>接下来将有效的残差全部聚合到</a:t>
            </a:r>
            <a:r>
              <a:rPr lang="en-US" altLang="zh-CN"/>
              <a:t>k</a:t>
            </a:r>
            <a:r>
              <a:rPr lang="zh-CN" altLang="en-US"/>
              <a:t>个簇</a:t>
            </a:r>
            <a:r>
              <a:rPr lang="zh-CN" altLang="en-US"/>
              <a:t>中</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以模式向量</a:t>
            </a:r>
            <a:r>
              <a:rPr lang="en-US" altLang="zh-CN"/>
              <a:t>m</a:t>
            </a:r>
            <a:r>
              <a:rPr lang="zh-CN" altLang="en-US"/>
              <a:t>为例，收集与</a:t>
            </a:r>
            <a:r>
              <a:rPr lang="en-US" altLang="zh-CN"/>
              <a:t>m</a:t>
            </a:r>
            <a:r>
              <a:rPr lang="zh-CN" altLang="en-US"/>
              <a:t>为最近模式向量的所有关键句和句子对应的</a:t>
            </a:r>
            <a:r>
              <a:rPr lang="en-US" altLang="zh-CN"/>
              <a:t>q</a:t>
            </a:r>
            <a:r>
              <a:rPr lang="zh-CN" altLang="en-US"/>
              <a:t>得到集合，然后划分为预测正确和错误的两个集合</a:t>
            </a:r>
            <a:r>
              <a:rPr lang="en-US" altLang="zh-CN"/>
              <a:t> yhead</a:t>
            </a:r>
            <a:r>
              <a:rPr lang="zh-CN" altLang="en-US"/>
              <a:t>是最后输出的分数</a:t>
            </a:r>
            <a:r>
              <a:rPr lang="en-US" altLang="zh-CN"/>
              <a:t> w</a:t>
            </a:r>
            <a:r>
              <a:rPr lang="zh-CN" altLang="en-US"/>
              <a:t>为正确集合中第</a:t>
            </a:r>
            <a:r>
              <a:rPr lang="en-US" altLang="zh-CN"/>
              <a:t>i</a:t>
            </a:r>
            <a:r>
              <a:rPr lang="zh-CN" altLang="en-US"/>
              <a:t>个</a:t>
            </a:r>
            <a:r>
              <a:rPr lang="en-US" altLang="zh-CN"/>
              <a:t>sq</a:t>
            </a:r>
            <a:r>
              <a:rPr lang="zh-CN" altLang="en-US"/>
              <a:t>对的权重</a:t>
            </a:r>
            <a:r>
              <a:rPr lang="en-US" altLang="zh-CN"/>
              <a:t> wr</a:t>
            </a:r>
            <a:r>
              <a:rPr lang="zh-CN" altLang="en-US"/>
              <a:t>是上面权重的标准化和</a:t>
            </a:r>
            <a:r>
              <a:rPr lang="en-US" altLang="zh-CN"/>
              <a:t> </a:t>
            </a:r>
            <a:r>
              <a:rPr lang="zh-CN" altLang="en-US"/>
              <a:t>和为</a:t>
            </a:r>
            <a:r>
              <a:rPr lang="en-US" altLang="zh-CN"/>
              <a:t>1</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公式</a:t>
            </a:r>
            <a:r>
              <a:rPr lang="en-US" altLang="zh-CN"/>
              <a:t>8</a:t>
            </a:r>
            <a:r>
              <a:rPr lang="zh-CN" altLang="en-US"/>
              <a:t>是</a:t>
            </a:r>
            <a:r>
              <a:rPr lang="en-US" altLang="zh-CN"/>
              <a:t>rot</a:t>
            </a:r>
            <a:r>
              <a:rPr lang="zh-CN" altLang="en-US"/>
              <a:t>的最终分数</a:t>
            </a:r>
            <a:r>
              <a:rPr lang="en-US" altLang="zh-CN"/>
              <a:t> mu</a:t>
            </a:r>
            <a:r>
              <a:rPr lang="zh-CN" altLang="en-US"/>
              <a:t>是里残差最近的的一个</a:t>
            </a:r>
            <a:r>
              <a:rPr lang="zh-CN" altLang="en-US"/>
              <a:t>模式向量</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选出来的关键句的表示得到更复杂的表示</a:t>
            </a:r>
            <a:r>
              <a:rPr lang="en-US" altLang="zh-CN"/>
              <a:t> </a:t>
            </a:r>
            <a:r>
              <a:rPr lang="en-US" altLang="zh-CN"/>
              <a:t>q’</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40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dirty="0"/>
              <a:t>Title</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solidFill>
                  <a:schemeClr val="tx1"/>
                </a:soli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defRPr>
            </a:lvl2pPr>
            <a:lvl3pPr>
              <a:defRPr sz="2200">
                <a:solidFill>
                  <a:schemeClr val="tx1"/>
                </a:solidFill>
                <a:latin typeface="宋体" panose="02010600030101010101" pitchFamily="2" charset="-122"/>
                <a:ea typeface="宋体" panose="02010600030101010101" pitchFamily="2" charset="-122"/>
              </a:defRPr>
            </a:lvl3pPr>
            <a:lvl4pPr>
              <a:defRPr>
                <a:solidFill>
                  <a:schemeClr val="tx1"/>
                </a:solidFill>
                <a:latin typeface="宋体" panose="02010600030101010101" pitchFamily="2" charset="-122"/>
                <a:ea typeface="宋体" panose="02010600030101010101" pitchFamily="2" charset="-122"/>
              </a:defRPr>
            </a:lvl4pPr>
            <a:lvl5pPr>
              <a:defRPr>
                <a:solidFill>
                  <a:schemeClr val="tx1"/>
                </a:solidFill>
                <a:latin typeface="宋体" panose="02010600030101010101" pitchFamily="2" charset="-122"/>
                <a:ea typeface="宋体" panose="02010600030101010101" pitchFamily="2"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04000" cy="603327"/>
            <a:chOff x="0" y="0"/>
            <a:chExt cx="12204000" cy="603327"/>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pic>
          <p:nvPicPr>
            <p:cNvPr id="13" name="图片 12"/>
            <p:cNvPicPr>
              <a:picLocks noChangeAspect="1"/>
            </p:cNvPicPr>
            <p:nvPr/>
          </p:nvPicPr>
          <p:blipFill>
            <a:blip r:embed="rId4"/>
            <a:stretch>
              <a:fillRect/>
            </a:stretch>
          </p:blipFill>
          <p:spPr>
            <a:xfrm>
              <a:off x="11781632" y="0"/>
              <a:ext cx="340517" cy="504825"/>
            </a:xfrm>
            <a:prstGeom prst="rect">
              <a:avLst/>
            </a:prstGeom>
          </p:spPr>
        </p:pic>
      </p:grpSp>
      <p:sp>
        <p:nvSpPr>
          <p:cNvPr id="20" name="矩形 19"/>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
        <p:nvSpPr>
          <p:cNvPr id="21" name="矩形 20"/>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8" name="矩形 7"/>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endParaRPr lang="en-US" altLang="zh-CN" sz="1200" dirty="0">
              <a:solidFill>
                <a:schemeClr val="bg1">
                  <a:lumMod val="85000"/>
                </a:schemeClr>
              </a:solidFill>
              <a:latin typeface="微软雅黑" panose="020B0503020204020204" charset="-122"/>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0" y="0"/>
            <a:ext cx="12204000" cy="603327"/>
            <a:chOff x="0" y="0"/>
            <a:chExt cx="12204000" cy="603327"/>
          </a:xfrm>
        </p:grpSpPr>
        <p:pic>
          <p:nvPicPr>
            <p:cNvPr id="16" name="图片 15"/>
            <p:cNvPicPr>
              <a:picLocks noChangeAspect="1"/>
            </p:cNvPicPr>
            <p:nvPr/>
          </p:nvPicPr>
          <p:blipFill>
            <a:blip r:embed="rId11">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2"/>
            <a:stretch>
              <a:fillRect/>
            </a:stretch>
          </p:blipFill>
          <p:spPr>
            <a:xfrm>
              <a:off x="565604" y="126322"/>
              <a:ext cx="1887310" cy="465182"/>
            </a:xfrm>
            <a:prstGeom prst="rect">
              <a:avLst/>
            </a:prstGeom>
          </p:spPr>
        </p:pic>
        <p:pic>
          <p:nvPicPr>
            <p:cNvPr id="19" name="图片 18"/>
            <p:cNvPicPr>
              <a:picLocks noChangeAspect="1"/>
            </p:cNvPicPr>
            <p:nvPr/>
          </p:nvPicPr>
          <p:blipFill>
            <a:blip r:embed="rId13"/>
            <a:stretch>
              <a:fillRect/>
            </a:stretch>
          </p:blipFill>
          <p:spPr>
            <a:xfrm>
              <a:off x="11756232" y="0"/>
              <a:ext cx="374807" cy="504825"/>
            </a:xfrm>
            <a:prstGeom prst="rect">
              <a:avLst/>
            </a:prstGeom>
          </p:spPr>
        </p:pic>
      </p:grpSp>
      <p:sp>
        <p:nvSpPr>
          <p:cNvPr id="7" name="矩形 6"/>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12" name="矩形 11"/>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endParaRPr lang="en-US" altLang="zh-CN" sz="1200" dirty="0">
              <a:solidFill>
                <a:schemeClr val="bg1">
                  <a:lumMod val="85000"/>
                </a:schemeClr>
              </a:solidFill>
              <a:latin typeface="微软雅黑" panose="020B0503020204020204" charset="-122"/>
              <a:ea typeface="微软雅黑" panose="020B0503020204020204" charset="-122"/>
            </a:endParaRPr>
          </a:p>
        </p:txBody>
      </p:sp>
      <p:sp>
        <p:nvSpPr>
          <p:cNvPr id="8" name="矩形 7"/>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0" indent="0" algn="l" defTabSz="914400" rtl="0" eaLnBrk="1" latinLnBrk="0" hangingPunct="1">
        <a:lnSpc>
          <a:spcPct val="90000"/>
        </a:lnSpc>
        <a:spcBef>
          <a:spcPts val="1000"/>
        </a:spcBef>
        <a:buSzPct val="75000"/>
        <a:buFont typeface="Wingdings" panose="05000000000000000000" charset="0"/>
        <a:buNone/>
        <a:defRPr lang="zh-CN" altLang="en-US" sz="2600" b="1" kern="100" spc="50" dirty="0" smtClean="0">
          <a:ln w="11430"/>
          <a:solidFill>
            <a:schemeClr val="tx1"/>
          </a:solidFill>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charset="0"/>
        <a:buChar char="l"/>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Wingdings" panose="05000000000000000000" charset="0"/>
        <a:buChar char="l"/>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wmf"/><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 Id="rId3" Type="http://schemas.openxmlformats.org/officeDocument/2006/relationships/image" Target="../media/image15.wmf"/><Relationship Id="rId2" Type="http://schemas.openxmlformats.org/officeDocument/2006/relationships/oleObject" Target="../embeddings/oleObject1.bin"/><Relationship Id="rId15" Type="http://schemas.openxmlformats.org/officeDocument/2006/relationships/notesSlide" Target="../notesSlides/notesSlide7.xml"/><Relationship Id="rId14" Type="http://schemas.openxmlformats.org/officeDocument/2006/relationships/vmlDrawing" Target="../drawings/vmlDrawing1.vml"/><Relationship Id="rId13" Type="http://schemas.openxmlformats.org/officeDocument/2006/relationships/slideLayout" Target="../slideLayouts/slideLayout2.xml"/><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458610" y="5686293"/>
            <a:ext cx="1068705" cy="368300"/>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2022.1.9</a:t>
            </a:r>
            <a:r>
              <a:rPr lang="en-US" altLang="zh-CN" dirty="0"/>
              <a:t> </a:t>
            </a:r>
            <a:endParaRPr lang="en-US" altLang="zh-CN" dirty="0"/>
          </a:p>
        </p:txBody>
      </p:sp>
      <p:sp>
        <p:nvSpPr>
          <p:cNvPr id="2" name="文本框 1"/>
          <p:cNvSpPr txBox="1"/>
          <p:nvPr/>
        </p:nvSpPr>
        <p:spPr>
          <a:xfrm>
            <a:off x="8494819" y="6172176"/>
            <a:ext cx="3129280" cy="337185"/>
          </a:xfrm>
          <a:prstGeom prst="rect">
            <a:avLst/>
          </a:prstGeom>
          <a:noFill/>
        </p:spPr>
        <p:txBody>
          <a:bodyPr wrap="square" rtlCol="0">
            <a:spAutoFit/>
          </a:bodyPr>
          <a:lstStyle/>
          <a:p>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Xiaoke L</a:t>
            </a:r>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a:t>
            </a:r>
            <a:endPar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1"/>
          <a:stretch>
            <a:fillRect/>
          </a:stretch>
        </p:blipFill>
        <p:spPr>
          <a:xfrm>
            <a:off x="10755086" y="5894738"/>
            <a:ext cx="1436914" cy="963262"/>
          </a:xfrm>
          <a:prstGeom prst="rect">
            <a:avLst/>
          </a:prstGeom>
        </p:spPr>
      </p:pic>
      <p:pic>
        <p:nvPicPr>
          <p:cNvPr id="4" name="图片 3"/>
          <p:cNvPicPr>
            <a:picLocks noChangeAspect="1"/>
          </p:cNvPicPr>
          <p:nvPr/>
        </p:nvPicPr>
        <p:blipFill>
          <a:blip r:embed="rId2"/>
          <a:stretch>
            <a:fillRect/>
          </a:stretch>
        </p:blipFill>
        <p:spPr>
          <a:xfrm>
            <a:off x="218440" y="1035685"/>
            <a:ext cx="11755755" cy="3918585"/>
          </a:xfrm>
          <a:prstGeom prst="rect">
            <a:avLst/>
          </a:prstGeom>
        </p:spPr>
      </p:pic>
      <p:sp>
        <p:nvSpPr>
          <p:cNvPr id="3" name="文本框 2"/>
          <p:cNvSpPr txBox="1"/>
          <p:nvPr/>
        </p:nvSpPr>
        <p:spPr>
          <a:xfrm>
            <a:off x="3975735" y="5318125"/>
            <a:ext cx="5400675" cy="368300"/>
          </a:xfrm>
          <a:prstGeom prst="rect">
            <a:avLst/>
          </a:prstGeom>
          <a:noFill/>
        </p:spPr>
        <p:txBody>
          <a:bodyPr wrap="square" rtlCol="0" anchor="t">
            <a:spAutoFit/>
          </a:bodyPr>
          <a:p>
            <a:r>
              <a:rPr lang="en-US" altLang="zh-CN"/>
              <a:t>code</a:t>
            </a:r>
            <a:r>
              <a:rPr lang="zh-CN" altLang="en-US"/>
              <a:t>：https://github.com/ICTMCG/MTM</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0918"/>
            <a:ext cx="10515600" cy="482946"/>
          </a:xfrm>
        </p:spPr>
        <p:txBody>
          <a:bodyPr/>
          <a:p>
            <a:r>
              <a:rPr lang="en-US" altLang="zh-CN">
                <a:ea typeface="楷体" panose="02010609060101010101" pitchFamily="49" charset="-122"/>
                <a:sym typeface="+mn-ea"/>
              </a:rPr>
              <a:t>Experiments</a:t>
            </a:r>
            <a:endParaRPr kumimoji="1" lang="en-US" altLang="zh-CN">
              <a:sym typeface="+mn-ea"/>
            </a:endParaRPr>
          </a:p>
        </p:txBody>
      </p:sp>
      <p:pic>
        <p:nvPicPr>
          <p:cNvPr id="100" name="图片 99"/>
          <p:cNvPicPr/>
          <p:nvPr/>
        </p:nvPicPr>
        <p:blipFill>
          <a:blip r:embed="rId1"/>
          <a:stretch>
            <a:fillRect/>
          </a:stretch>
        </p:blipFill>
        <p:spPr>
          <a:xfrm>
            <a:off x="1426845" y="712470"/>
            <a:ext cx="9616440" cy="573024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0918"/>
            <a:ext cx="10515600" cy="482946"/>
          </a:xfrm>
        </p:spPr>
        <p:txBody>
          <a:bodyPr/>
          <a:p>
            <a:r>
              <a:rPr lang="en-US" altLang="zh-CN">
                <a:ea typeface="楷体" panose="02010609060101010101" pitchFamily="49" charset="-122"/>
                <a:sym typeface="+mn-ea"/>
              </a:rPr>
              <a:t>Experiments</a:t>
            </a:r>
            <a:endParaRPr kumimoji="1" lang="en-US" altLang="zh-CN">
              <a:sym typeface="+mn-ea"/>
            </a:endParaRPr>
          </a:p>
        </p:txBody>
      </p:sp>
      <p:pic>
        <p:nvPicPr>
          <p:cNvPr id="3" name="图片 2"/>
          <p:cNvPicPr>
            <a:picLocks noChangeAspect="1"/>
          </p:cNvPicPr>
          <p:nvPr/>
        </p:nvPicPr>
        <p:blipFill>
          <a:blip r:embed="rId1"/>
          <a:stretch>
            <a:fillRect/>
          </a:stretch>
        </p:blipFill>
        <p:spPr>
          <a:xfrm>
            <a:off x="1076960" y="595630"/>
            <a:ext cx="10038715" cy="62623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838200" y="131718"/>
            <a:ext cx="10515600" cy="482946"/>
          </a:xfrm>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3" name="图片 2"/>
          <p:cNvPicPr>
            <a:picLocks noChangeAspect="1"/>
          </p:cNvPicPr>
          <p:nvPr>
            <p:custDataLst>
              <p:tags r:id="rId1"/>
            </p:custDataLst>
          </p:nvPr>
        </p:nvPicPr>
        <p:blipFill>
          <a:blip r:embed="rId2"/>
          <a:stretch>
            <a:fillRect/>
          </a:stretch>
        </p:blipFill>
        <p:spPr>
          <a:xfrm>
            <a:off x="0" y="614680"/>
            <a:ext cx="5860415" cy="5449570"/>
          </a:xfrm>
          <a:prstGeom prst="rect">
            <a:avLst/>
          </a:prstGeom>
        </p:spPr>
      </p:pic>
      <p:pic>
        <p:nvPicPr>
          <p:cNvPr id="7" name="图片 6"/>
          <p:cNvPicPr>
            <a:picLocks noChangeAspect="1"/>
          </p:cNvPicPr>
          <p:nvPr/>
        </p:nvPicPr>
        <p:blipFill>
          <a:blip r:embed="rId3"/>
          <a:stretch>
            <a:fillRect/>
          </a:stretch>
        </p:blipFill>
        <p:spPr>
          <a:xfrm>
            <a:off x="6074410" y="805180"/>
            <a:ext cx="5772150" cy="54413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70280" y="60598"/>
            <a:ext cx="10515600" cy="482946"/>
          </a:xfrm>
        </p:spPr>
        <p:txBody>
          <a:bodyPr/>
          <a:lstStyle/>
          <a:p>
            <a:r>
              <a:rPr lang="en-US" altLang="zh-CN" dirty="0"/>
              <a:t>Experiment</a:t>
            </a:r>
            <a:endParaRPr lang="zh-CN" altLang="en-US" dirty="0"/>
          </a:p>
        </p:txBody>
      </p:sp>
      <p:pic>
        <p:nvPicPr>
          <p:cNvPr id="2" name="图片 1"/>
          <p:cNvPicPr>
            <a:picLocks noChangeAspect="1"/>
          </p:cNvPicPr>
          <p:nvPr/>
        </p:nvPicPr>
        <p:blipFill>
          <a:blip r:embed="rId1"/>
          <a:stretch>
            <a:fillRect/>
          </a:stretch>
        </p:blipFill>
        <p:spPr>
          <a:xfrm>
            <a:off x="3430270" y="685800"/>
            <a:ext cx="6243955" cy="59924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latin typeface="Times New Roman" panose="02020603050405020304" pitchFamily="18" charset="0"/>
              </a:rPr>
              <a:t>Thanks</a:t>
            </a:r>
            <a:endParaRPr lang="zh-CN" altLang="en-US" sz="8000" b="0" dirty="0">
              <a:solidFill>
                <a:schemeClr val="tx1"/>
              </a:solidFill>
              <a:effectLst/>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7268"/>
            <a:ext cx="10515600" cy="482946"/>
          </a:xfrm>
        </p:spPr>
        <p:txBody>
          <a:bodyPr/>
          <a:p>
            <a:r>
              <a:rPr lang="en-US" altLang="zh-CN"/>
              <a:t>Introduction</a:t>
            </a:r>
            <a:endParaRPr lang="en-US" altLang="zh-CN"/>
          </a:p>
        </p:txBody>
      </p:sp>
      <p:pic>
        <p:nvPicPr>
          <p:cNvPr id="4" name="图片 3"/>
          <p:cNvPicPr>
            <a:picLocks noChangeAspect="1"/>
          </p:cNvPicPr>
          <p:nvPr>
            <p:custDataLst>
              <p:tags r:id="rId1"/>
            </p:custDataLst>
          </p:nvPr>
        </p:nvPicPr>
        <p:blipFill>
          <a:blip r:embed="rId2"/>
          <a:stretch>
            <a:fillRect/>
          </a:stretch>
        </p:blipFill>
        <p:spPr>
          <a:xfrm>
            <a:off x="123825" y="2150745"/>
            <a:ext cx="11944350" cy="31381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7268"/>
            <a:ext cx="10515600" cy="482946"/>
          </a:xfrm>
        </p:spPr>
        <p:txBody>
          <a:bodyPr/>
          <a:p>
            <a:r>
              <a:rPr lang="en-US" altLang="zh-CN"/>
              <a:t>Introduction</a:t>
            </a:r>
            <a:endParaRPr lang="en-US" altLang="zh-CN"/>
          </a:p>
        </p:txBody>
      </p:sp>
      <p:pic>
        <p:nvPicPr>
          <p:cNvPr id="3" name="图片 2"/>
          <p:cNvPicPr>
            <a:picLocks noChangeAspect="1"/>
          </p:cNvPicPr>
          <p:nvPr/>
        </p:nvPicPr>
        <p:blipFill>
          <a:blip r:embed="rId1"/>
          <a:stretch>
            <a:fillRect/>
          </a:stretch>
        </p:blipFill>
        <p:spPr>
          <a:xfrm>
            <a:off x="1780540" y="664210"/>
            <a:ext cx="8279765" cy="61937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838200" y="64408"/>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0" y="547370"/>
            <a:ext cx="12171045" cy="5519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9963"/>
            <a:ext cx="10515600" cy="482946"/>
          </a:xfrm>
        </p:spPr>
        <p:txBody>
          <a:bodyPr/>
          <a:p>
            <a:r>
              <a:rPr kumimoji="1" lang="en-US" altLang="zh-CN">
                <a:sym typeface="+mn-ea"/>
              </a:rPr>
              <a:t>Method</a:t>
            </a:r>
            <a:endParaRPr kumimoji="1" lang="en-US" altLang="zh-CN">
              <a:sym typeface="+mn-ea"/>
            </a:endParaRPr>
          </a:p>
        </p:txBody>
      </p:sp>
      <p:pic>
        <p:nvPicPr>
          <p:cNvPr id="3" name="图片 2"/>
          <p:cNvPicPr>
            <a:picLocks noChangeAspect="1"/>
          </p:cNvPicPr>
          <p:nvPr/>
        </p:nvPicPr>
        <p:blipFill>
          <a:blip r:embed="rId1"/>
          <a:stretch>
            <a:fillRect/>
          </a:stretch>
        </p:blipFill>
        <p:spPr>
          <a:xfrm>
            <a:off x="107315" y="889000"/>
            <a:ext cx="6994525" cy="5745480"/>
          </a:xfrm>
          <a:prstGeom prst="rect">
            <a:avLst/>
          </a:prstGeom>
        </p:spPr>
      </p:pic>
      <p:sp>
        <p:nvSpPr>
          <p:cNvPr id="7" name="左中括号 6"/>
          <p:cNvSpPr/>
          <p:nvPr/>
        </p:nvSpPr>
        <p:spPr>
          <a:xfrm>
            <a:off x="290830" y="932815"/>
            <a:ext cx="436880" cy="3406140"/>
          </a:xfrm>
          <a:prstGeom prst="leftBracket">
            <a:avLst/>
          </a:prstGeom>
          <a:ln>
            <a:solidFill>
              <a:srgbClr val="CC3300"/>
            </a:solidFill>
          </a:ln>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11" name="右中括号 10"/>
          <p:cNvSpPr/>
          <p:nvPr/>
        </p:nvSpPr>
        <p:spPr>
          <a:xfrm>
            <a:off x="3482975" y="932815"/>
            <a:ext cx="243205" cy="3053080"/>
          </a:xfrm>
          <a:prstGeom prst="rightBracket">
            <a:avLst/>
          </a:prstGeom>
          <a:ln>
            <a:solidFill>
              <a:srgbClr val="CC3300"/>
            </a:solidFill>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pic>
        <p:nvPicPr>
          <p:cNvPr id="14" name="图片 13"/>
          <p:cNvPicPr>
            <a:picLocks noChangeAspect="1"/>
          </p:cNvPicPr>
          <p:nvPr/>
        </p:nvPicPr>
        <p:blipFill>
          <a:blip r:embed="rId2"/>
          <a:stretch>
            <a:fillRect/>
          </a:stretch>
        </p:blipFill>
        <p:spPr>
          <a:xfrm>
            <a:off x="7248525" y="1501140"/>
            <a:ext cx="4872355" cy="453390"/>
          </a:xfrm>
          <a:prstGeom prst="rect">
            <a:avLst/>
          </a:prstGeom>
        </p:spPr>
      </p:pic>
      <p:pic>
        <p:nvPicPr>
          <p:cNvPr id="15" name="图片 14"/>
          <p:cNvPicPr>
            <a:picLocks noChangeAspect="1"/>
          </p:cNvPicPr>
          <p:nvPr/>
        </p:nvPicPr>
        <p:blipFill>
          <a:blip r:embed="rId3"/>
          <a:stretch>
            <a:fillRect/>
          </a:stretch>
        </p:blipFill>
        <p:spPr>
          <a:xfrm>
            <a:off x="7165340" y="2752725"/>
            <a:ext cx="4955540" cy="3077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0918"/>
            <a:ext cx="10515600" cy="482946"/>
          </a:xfrm>
        </p:spPr>
        <p:txBody>
          <a:bodyPr/>
          <a:p>
            <a:r>
              <a:rPr kumimoji="1" lang="en-US" altLang="zh-CN">
                <a:sym typeface="+mn-ea"/>
              </a:rPr>
              <a:t>Method</a:t>
            </a:r>
            <a:endParaRPr kumimoji="1" lang="en-US" altLang="zh-CN">
              <a:sym typeface="+mn-ea"/>
            </a:endParaRPr>
          </a:p>
        </p:txBody>
      </p:sp>
      <p:pic>
        <p:nvPicPr>
          <p:cNvPr id="4" name="图片 3"/>
          <p:cNvPicPr>
            <a:picLocks noChangeAspect="1"/>
          </p:cNvPicPr>
          <p:nvPr/>
        </p:nvPicPr>
        <p:blipFill>
          <a:blip r:embed="rId1"/>
          <a:stretch>
            <a:fillRect/>
          </a:stretch>
        </p:blipFill>
        <p:spPr>
          <a:xfrm>
            <a:off x="107315" y="797560"/>
            <a:ext cx="6723380" cy="5523230"/>
          </a:xfrm>
          <a:prstGeom prst="rect">
            <a:avLst/>
          </a:prstGeom>
        </p:spPr>
      </p:pic>
      <p:pic>
        <p:nvPicPr>
          <p:cNvPr id="5" name="图片 4"/>
          <p:cNvPicPr>
            <a:picLocks noChangeAspect="1"/>
          </p:cNvPicPr>
          <p:nvPr/>
        </p:nvPicPr>
        <p:blipFill>
          <a:blip r:embed="rId2"/>
          <a:stretch>
            <a:fillRect/>
          </a:stretch>
        </p:blipFill>
        <p:spPr>
          <a:xfrm>
            <a:off x="7411085" y="2386330"/>
            <a:ext cx="3747770" cy="628015"/>
          </a:xfrm>
          <a:prstGeom prst="rect">
            <a:avLst/>
          </a:prstGeom>
        </p:spPr>
      </p:pic>
      <p:pic>
        <p:nvPicPr>
          <p:cNvPr id="6" name="图片 5"/>
          <p:cNvPicPr>
            <a:picLocks noChangeAspect="1"/>
          </p:cNvPicPr>
          <p:nvPr/>
        </p:nvPicPr>
        <p:blipFill>
          <a:blip r:embed="rId3"/>
          <a:stretch>
            <a:fillRect/>
          </a:stretch>
        </p:blipFill>
        <p:spPr>
          <a:xfrm>
            <a:off x="7075170" y="3623945"/>
            <a:ext cx="5615305" cy="490220"/>
          </a:xfrm>
          <a:prstGeom prst="rect">
            <a:avLst/>
          </a:prstGeom>
        </p:spPr>
      </p:pic>
      <p:sp>
        <p:nvSpPr>
          <p:cNvPr id="8" name="左中括号 7"/>
          <p:cNvSpPr/>
          <p:nvPr/>
        </p:nvSpPr>
        <p:spPr>
          <a:xfrm>
            <a:off x="321310" y="3296285"/>
            <a:ext cx="294640" cy="2959735"/>
          </a:xfrm>
          <a:prstGeom prst="leftBracket">
            <a:avLst/>
          </a:prstGeom>
          <a:ln>
            <a:solidFill>
              <a:srgbClr val="CC3300"/>
            </a:solidFill>
          </a:ln>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11" name="右中括号 10"/>
          <p:cNvSpPr/>
          <p:nvPr/>
        </p:nvSpPr>
        <p:spPr>
          <a:xfrm>
            <a:off x="2854325" y="3249295"/>
            <a:ext cx="243205" cy="3053080"/>
          </a:xfrm>
          <a:prstGeom prst="rightBracket">
            <a:avLst/>
          </a:prstGeom>
          <a:ln>
            <a:solidFill>
              <a:srgbClr val="CC3300"/>
            </a:solidFill>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9" name="文本框 8"/>
          <p:cNvSpPr txBox="1"/>
          <p:nvPr/>
        </p:nvSpPr>
        <p:spPr>
          <a:xfrm>
            <a:off x="8014970" y="1175385"/>
            <a:ext cx="2540000" cy="645160"/>
          </a:xfrm>
          <a:prstGeom prst="rect">
            <a:avLst/>
          </a:prstGeom>
          <a:noFill/>
        </p:spPr>
        <p:txBody>
          <a:bodyPr wrap="square" rtlCol="0" anchor="t">
            <a:spAutoFit/>
          </a:bodyPr>
          <a:p>
            <a:r>
              <a:rPr lang="zh-CN" altLang="en-US" sz="3600">
                <a:latin typeface="Times New Roman" panose="02020603050405020304" pitchFamily="18" charset="0"/>
                <a:cs typeface="Times New Roman" panose="02020603050405020304" pitchFamily="18" charset="0"/>
              </a:rPr>
              <a:t>Initialization：</a:t>
            </a:r>
            <a:endParaRPr lang="zh-CN" alt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a:xfrm>
            <a:off x="838200" y="80918"/>
            <a:ext cx="10515600" cy="482946"/>
          </a:xfrm>
        </p:spPr>
        <p:txBody>
          <a:bodyPr/>
          <a:p>
            <a:r>
              <a:rPr kumimoji="1" lang="en-US" altLang="zh-CN">
                <a:sym typeface="+mn-ea"/>
              </a:rPr>
              <a:t>Method</a:t>
            </a:r>
            <a:endParaRPr kumimoji="1" lang="en-US" altLang="zh-CN">
              <a:sym typeface="+mn-ea"/>
            </a:endParaRPr>
          </a:p>
        </p:txBody>
      </p:sp>
      <p:pic>
        <p:nvPicPr>
          <p:cNvPr id="3" name="图片 2"/>
          <p:cNvPicPr>
            <a:picLocks noChangeAspect="1"/>
          </p:cNvPicPr>
          <p:nvPr/>
        </p:nvPicPr>
        <p:blipFill>
          <a:blip r:embed="rId1"/>
          <a:stretch>
            <a:fillRect/>
          </a:stretch>
        </p:blipFill>
        <p:spPr>
          <a:xfrm>
            <a:off x="71120" y="1551940"/>
            <a:ext cx="6379210" cy="4018280"/>
          </a:xfrm>
          <a:prstGeom prst="rect">
            <a:avLst/>
          </a:prstGeom>
        </p:spPr>
      </p:pic>
      <p:sp>
        <p:nvSpPr>
          <p:cNvPr id="4" name="文本框 3"/>
          <p:cNvSpPr txBox="1"/>
          <p:nvPr/>
        </p:nvSpPr>
        <p:spPr>
          <a:xfrm>
            <a:off x="7574915" y="563880"/>
            <a:ext cx="2540000" cy="398780"/>
          </a:xfrm>
          <a:prstGeom prst="rect">
            <a:avLst/>
          </a:prstGeom>
          <a:noFill/>
        </p:spPr>
        <p:txBody>
          <a:bodyPr wrap="square" rtlCol="0" anchor="t">
            <a:spAutoFit/>
          </a:bodyPr>
          <a:p>
            <a:r>
              <a:rPr lang="zh-CN" altLang="en-US" sz="2000">
                <a:latin typeface="Times New Roman" panose="02020603050405020304" pitchFamily="18" charset="0"/>
                <a:cs typeface="Times New Roman" panose="02020603050405020304" pitchFamily="18" charset="0"/>
              </a:rPr>
              <a:t>Update：</a:t>
            </a:r>
            <a:endParaRPr lang="zh-CN" altLang="en-US" sz="2000">
              <a:latin typeface="Times New Roman" panose="02020603050405020304" pitchFamily="18" charset="0"/>
              <a:cs typeface="Times New Roman" panose="02020603050405020304" pitchFamily="18" charset="0"/>
            </a:endParaRPr>
          </a:p>
        </p:txBody>
      </p:sp>
      <p:graphicFrame>
        <p:nvGraphicFramePr>
          <p:cNvPr id="6" name="对象 5"/>
          <p:cNvGraphicFramePr/>
          <p:nvPr/>
        </p:nvGraphicFramePr>
        <p:xfrm>
          <a:off x="7727315" y="1334135"/>
          <a:ext cx="788670" cy="515620"/>
        </p:xfrm>
        <a:graphic>
          <a:graphicData uri="http://schemas.openxmlformats.org/presentationml/2006/ole">
            <mc:AlternateContent xmlns:mc="http://schemas.openxmlformats.org/markup-compatibility/2006">
              <mc:Choice xmlns:v="urn:schemas-microsoft-com:vml" Requires="v">
                <p:oleObj spid="_x0000_s7" name="" r:id="rId2" imgW="482600" imgH="228600" progId="Equation.DSMT4">
                  <p:embed/>
                </p:oleObj>
              </mc:Choice>
              <mc:Fallback>
                <p:oleObj name="" r:id="rId2" imgW="482600" imgH="228600" progId="Equation.DSMT4">
                  <p:embed/>
                  <p:pic>
                    <p:nvPicPr>
                      <p:cNvPr id="0" name="图片 6"/>
                      <p:cNvPicPr/>
                      <p:nvPr/>
                    </p:nvPicPr>
                    <p:blipFill>
                      <a:blip r:embed="rId3"/>
                      <a:stretch>
                        <a:fillRect/>
                      </a:stretch>
                    </p:blipFill>
                    <p:spPr>
                      <a:xfrm>
                        <a:off x="7727315" y="1334135"/>
                        <a:ext cx="788670" cy="515620"/>
                      </a:xfrm>
                      <a:prstGeom prst="rect">
                        <a:avLst/>
                      </a:prstGeom>
                    </p:spPr>
                  </p:pic>
                </p:oleObj>
              </mc:Fallback>
            </mc:AlternateContent>
          </a:graphicData>
        </a:graphic>
      </p:graphicFrame>
      <p:graphicFrame>
        <p:nvGraphicFramePr>
          <p:cNvPr id="12" name="对象 11"/>
          <p:cNvGraphicFramePr/>
          <p:nvPr/>
        </p:nvGraphicFramePr>
        <p:xfrm>
          <a:off x="8897620" y="889000"/>
          <a:ext cx="1574165" cy="694055"/>
        </p:xfrm>
        <a:graphic>
          <a:graphicData uri="http://schemas.openxmlformats.org/presentationml/2006/ole">
            <mc:AlternateContent xmlns:mc="http://schemas.openxmlformats.org/markup-compatibility/2006">
              <mc:Choice xmlns:v="urn:schemas-microsoft-com:vml" Requires="v">
                <p:oleObj spid="_x0000_s13" name="" r:id="rId4" imgW="1041400" imgH="495300" progId="Equation.DSMT4">
                  <p:embed/>
                </p:oleObj>
              </mc:Choice>
              <mc:Fallback>
                <p:oleObj name="" r:id="rId4" imgW="1041400" imgH="495300" progId="Equation.DSMT4">
                  <p:embed/>
                  <p:pic>
                    <p:nvPicPr>
                      <p:cNvPr id="0" name="图片 12"/>
                      <p:cNvPicPr/>
                      <p:nvPr/>
                    </p:nvPicPr>
                    <p:blipFill>
                      <a:blip r:embed="rId5"/>
                      <a:stretch>
                        <a:fillRect/>
                      </a:stretch>
                    </p:blipFill>
                    <p:spPr>
                      <a:xfrm>
                        <a:off x="8897620" y="889000"/>
                        <a:ext cx="1574165" cy="694055"/>
                      </a:xfrm>
                      <a:prstGeom prst="rect">
                        <a:avLst/>
                      </a:prstGeom>
                    </p:spPr>
                  </p:pic>
                </p:oleObj>
              </mc:Fallback>
            </mc:AlternateContent>
          </a:graphicData>
        </a:graphic>
      </p:graphicFrame>
      <p:graphicFrame>
        <p:nvGraphicFramePr>
          <p:cNvPr id="14" name="对象 13"/>
          <p:cNvGraphicFramePr/>
          <p:nvPr/>
        </p:nvGraphicFramePr>
        <p:xfrm>
          <a:off x="9013825" y="1551940"/>
          <a:ext cx="1458595" cy="573405"/>
        </p:xfrm>
        <a:graphic>
          <a:graphicData uri="http://schemas.openxmlformats.org/presentationml/2006/ole">
            <mc:AlternateContent xmlns:mc="http://schemas.openxmlformats.org/markup-compatibility/2006">
              <mc:Choice xmlns:v="urn:schemas-microsoft-com:vml" Requires="v">
                <p:oleObj spid="_x0000_s15" name="" r:id="rId6" imgW="1013460" imgH="432435" progId="Equation.DSMT4">
                  <p:embed/>
                </p:oleObj>
              </mc:Choice>
              <mc:Fallback>
                <p:oleObj name="" r:id="rId6" imgW="1013460" imgH="432435" progId="Equation.DSMT4">
                  <p:embed/>
                  <p:pic>
                    <p:nvPicPr>
                      <p:cNvPr id="0" name="图片 14"/>
                      <p:cNvPicPr/>
                      <p:nvPr/>
                    </p:nvPicPr>
                    <p:blipFill>
                      <a:blip r:embed="rId7"/>
                      <a:stretch>
                        <a:fillRect/>
                      </a:stretch>
                    </p:blipFill>
                    <p:spPr>
                      <a:xfrm>
                        <a:off x="9013825" y="1551940"/>
                        <a:ext cx="1458595" cy="573405"/>
                      </a:xfrm>
                      <a:prstGeom prst="rect">
                        <a:avLst/>
                      </a:prstGeom>
                    </p:spPr>
                  </p:pic>
                </p:oleObj>
              </mc:Fallback>
            </mc:AlternateContent>
          </a:graphicData>
        </a:graphic>
      </p:graphicFrame>
      <p:pic>
        <p:nvPicPr>
          <p:cNvPr id="18" name="图片 17"/>
          <p:cNvPicPr>
            <a:picLocks noChangeAspect="1"/>
          </p:cNvPicPr>
          <p:nvPr/>
        </p:nvPicPr>
        <p:blipFill>
          <a:blip r:embed="rId8"/>
          <a:stretch>
            <a:fillRect/>
          </a:stretch>
        </p:blipFill>
        <p:spPr>
          <a:xfrm>
            <a:off x="5857240" y="2306320"/>
            <a:ext cx="6132195" cy="1247775"/>
          </a:xfrm>
          <a:prstGeom prst="rect">
            <a:avLst/>
          </a:prstGeom>
        </p:spPr>
      </p:pic>
      <p:pic>
        <p:nvPicPr>
          <p:cNvPr id="19" name="图片 18"/>
          <p:cNvPicPr>
            <a:picLocks noChangeAspect="1"/>
          </p:cNvPicPr>
          <p:nvPr/>
        </p:nvPicPr>
        <p:blipFill>
          <a:blip r:embed="rId9"/>
          <a:stretch>
            <a:fillRect/>
          </a:stretch>
        </p:blipFill>
        <p:spPr>
          <a:xfrm>
            <a:off x="6163945" y="4277360"/>
            <a:ext cx="5825490" cy="894715"/>
          </a:xfrm>
          <a:prstGeom prst="rect">
            <a:avLst/>
          </a:prstGeom>
        </p:spPr>
      </p:pic>
      <p:pic>
        <p:nvPicPr>
          <p:cNvPr id="20" name="图片 19"/>
          <p:cNvPicPr>
            <a:picLocks noChangeAspect="1"/>
          </p:cNvPicPr>
          <p:nvPr/>
        </p:nvPicPr>
        <p:blipFill>
          <a:blip r:embed="rId10"/>
          <a:stretch>
            <a:fillRect/>
          </a:stretch>
        </p:blipFill>
        <p:spPr>
          <a:xfrm>
            <a:off x="6261735" y="5385435"/>
            <a:ext cx="5727700" cy="954405"/>
          </a:xfrm>
          <a:prstGeom prst="rect">
            <a:avLst/>
          </a:prstGeom>
        </p:spPr>
      </p:pic>
      <p:pic>
        <p:nvPicPr>
          <p:cNvPr id="22" name="图片 21"/>
          <p:cNvPicPr>
            <a:picLocks noChangeAspect="1"/>
          </p:cNvPicPr>
          <p:nvPr/>
        </p:nvPicPr>
        <p:blipFill>
          <a:blip r:embed="rId11"/>
          <a:stretch>
            <a:fillRect/>
          </a:stretch>
        </p:blipFill>
        <p:spPr>
          <a:xfrm>
            <a:off x="6870065" y="3471545"/>
            <a:ext cx="603250" cy="375920"/>
          </a:xfrm>
          <a:prstGeom prst="rect">
            <a:avLst/>
          </a:prstGeom>
        </p:spPr>
      </p:pic>
      <p:pic>
        <p:nvPicPr>
          <p:cNvPr id="23" name="图片 22"/>
          <p:cNvPicPr>
            <a:picLocks noChangeAspect="1"/>
          </p:cNvPicPr>
          <p:nvPr/>
        </p:nvPicPr>
        <p:blipFill>
          <a:blip r:embed="rId12"/>
          <a:stretch>
            <a:fillRect/>
          </a:stretch>
        </p:blipFill>
        <p:spPr>
          <a:xfrm>
            <a:off x="7893050" y="3471545"/>
            <a:ext cx="1427480" cy="416560"/>
          </a:xfrm>
          <a:prstGeom prst="rect">
            <a:avLst/>
          </a:prstGeom>
        </p:spPr>
      </p:pic>
      <p:sp>
        <p:nvSpPr>
          <p:cNvPr id="5" name="文本框 4"/>
          <p:cNvSpPr txBox="1"/>
          <p:nvPr/>
        </p:nvSpPr>
        <p:spPr>
          <a:xfrm>
            <a:off x="7501255" y="3554095"/>
            <a:ext cx="391795" cy="368300"/>
          </a:xfrm>
          <a:prstGeom prst="rect">
            <a:avLst/>
          </a:prstGeom>
          <a:noFill/>
        </p:spPr>
        <p:txBody>
          <a:bodyPr wrap="square" rtlCol="0">
            <a:spAutoFit/>
          </a:bodyPr>
          <a:p>
            <a:r>
              <a:rPr lang="en-US" altLang="zh-CN"/>
              <a:t>=</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0918"/>
            <a:ext cx="10515600" cy="482946"/>
          </a:xfrm>
        </p:spPr>
        <p:txBody>
          <a:bodyPr/>
          <a:p>
            <a:r>
              <a:rPr kumimoji="1" lang="en-US" altLang="zh-CN">
                <a:sym typeface="+mn-ea"/>
              </a:rPr>
              <a:t>Method</a:t>
            </a:r>
            <a:endParaRPr kumimoji="1" lang="en-US" altLang="zh-CN">
              <a:sym typeface="+mn-ea"/>
            </a:endParaRPr>
          </a:p>
        </p:txBody>
      </p:sp>
      <p:pic>
        <p:nvPicPr>
          <p:cNvPr id="4" name="图片 3"/>
          <p:cNvPicPr>
            <a:picLocks noChangeAspect="1"/>
          </p:cNvPicPr>
          <p:nvPr/>
        </p:nvPicPr>
        <p:blipFill>
          <a:blip r:embed="rId1"/>
          <a:stretch>
            <a:fillRect/>
          </a:stretch>
        </p:blipFill>
        <p:spPr>
          <a:xfrm>
            <a:off x="107315" y="1050290"/>
            <a:ext cx="6415405" cy="5270500"/>
          </a:xfrm>
          <a:prstGeom prst="rect">
            <a:avLst/>
          </a:prstGeom>
        </p:spPr>
      </p:pic>
      <p:sp>
        <p:nvSpPr>
          <p:cNvPr id="8" name="左中括号 7"/>
          <p:cNvSpPr/>
          <p:nvPr/>
        </p:nvSpPr>
        <p:spPr>
          <a:xfrm>
            <a:off x="2846705" y="2210435"/>
            <a:ext cx="294640" cy="2959735"/>
          </a:xfrm>
          <a:prstGeom prst="leftBracket">
            <a:avLst/>
          </a:prstGeom>
          <a:ln>
            <a:solidFill>
              <a:srgbClr val="CC3300"/>
            </a:solidFill>
          </a:ln>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11" name="右中括号 10"/>
          <p:cNvSpPr/>
          <p:nvPr/>
        </p:nvSpPr>
        <p:spPr>
          <a:xfrm>
            <a:off x="6384925" y="2944495"/>
            <a:ext cx="243205" cy="1491615"/>
          </a:xfrm>
          <a:prstGeom prst="rightBracket">
            <a:avLst/>
          </a:prstGeom>
          <a:ln>
            <a:solidFill>
              <a:srgbClr val="CC3300"/>
            </a:solidFill>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6657975" y="970915"/>
            <a:ext cx="5534025" cy="5648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80918"/>
            <a:ext cx="10515600" cy="482946"/>
          </a:xfrm>
        </p:spPr>
        <p:txBody>
          <a:bodyPr/>
          <a:p>
            <a:r>
              <a:rPr kumimoji="1" lang="en-US" altLang="zh-CN">
                <a:sym typeface="+mn-ea"/>
              </a:rPr>
              <a:t>Method</a:t>
            </a:r>
            <a:endParaRPr kumimoji="1" lang="en-US" altLang="zh-CN">
              <a:sym typeface="+mn-ea"/>
            </a:endParaRPr>
          </a:p>
        </p:txBody>
      </p:sp>
      <p:pic>
        <p:nvPicPr>
          <p:cNvPr id="3" name="图片 2"/>
          <p:cNvPicPr>
            <a:picLocks noChangeAspect="1"/>
          </p:cNvPicPr>
          <p:nvPr/>
        </p:nvPicPr>
        <p:blipFill>
          <a:blip r:embed="rId1"/>
          <a:stretch>
            <a:fillRect/>
          </a:stretch>
        </p:blipFill>
        <p:spPr>
          <a:xfrm>
            <a:off x="113665" y="947420"/>
            <a:ext cx="7164705" cy="4963160"/>
          </a:xfrm>
          <a:prstGeom prst="rect">
            <a:avLst/>
          </a:prstGeom>
        </p:spPr>
      </p:pic>
      <p:pic>
        <p:nvPicPr>
          <p:cNvPr id="4" name="图片 3"/>
          <p:cNvPicPr>
            <a:picLocks noChangeAspect="1"/>
          </p:cNvPicPr>
          <p:nvPr/>
        </p:nvPicPr>
        <p:blipFill>
          <a:blip r:embed="rId2"/>
          <a:stretch>
            <a:fillRect/>
          </a:stretch>
        </p:blipFill>
        <p:spPr>
          <a:xfrm>
            <a:off x="7139305" y="947420"/>
            <a:ext cx="5052695" cy="654050"/>
          </a:xfrm>
          <a:prstGeom prst="rect">
            <a:avLst/>
          </a:prstGeom>
        </p:spPr>
      </p:pic>
      <p:pic>
        <p:nvPicPr>
          <p:cNvPr id="6" name="图片 5"/>
          <p:cNvPicPr>
            <a:picLocks noChangeAspect="1"/>
          </p:cNvPicPr>
          <p:nvPr/>
        </p:nvPicPr>
        <p:blipFill>
          <a:blip r:embed="rId3"/>
          <a:stretch>
            <a:fillRect/>
          </a:stretch>
        </p:blipFill>
        <p:spPr>
          <a:xfrm>
            <a:off x="6644640" y="1802765"/>
            <a:ext cx="5466715" cy="1186815"/>
          </a:xfrm>
          <a:prstGeom prst="rect">
            <a:avLst/>
          </a:prstGeom>
        </p:spPr>
      </p:pic>
      <p:pic>
        <p:nvPicPr>
          <p:cNvPr id="8" name="图片 7"/>
          <p:cNvPicPr>
            <a:picLocks noChangeAspect="1"/>
          </p:cNvPicPr>
          <p:nvPr/>
        </p:nvPicPr>
        <p:blipFill>
          <a:blip r:embed="rId4"/>
          <a:stretch>
            <a:fillRect/>
          </a:stretch>
        </p:blipFill>
        <p:spPr>
          <a:xfrm>
            <a:off x="6953885" y="3261995"/>
            <a:ext cx="5157470" cy="1735455"/>
          </a:xfrm>
          <a:prstGeom prst="rect">
            <a:avLst/>
          </a:prstGeom>
        </p:spPr>
      </p:pic>
      <p:pic>
        <p:nvPicPr>
          <p:cNvPr id="9" name="图片 8"/>
          <p:cNvPicPr>
            <a:picLocks noChangeAspect="1"/>
          </p:cNvPicPr>
          <p:nvPr/>
        </p:nvPicPr>
        <p:blipFill>
          <a:blip r:embed="rId5"/>
          <a:stretch>
            <a:fillRect/>
          </a:stretch>
        </p:blipFill>
        <p:spPr>
          <a:xfrm>
            <a:off x="6953885" y="5490210"/>
            <a:ext cx="5038725" cy="59436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5460,&quot;width&quot;:20784}"/>
</p:tagLst>
</file>

<file path=ppt/tags/tag2.xml><?xml version="1.0" encoding="utf-8"?>
<p:tagLst xmlns:p="http://schemas.openxmlformats.org/presentationml/2006/main">
  <p:tag name="KSO_WM_UNIT_PLACING_PICTURE_USER_VIEWPORT" val="{&quot;height&quot;:13356,&quot;width&quot;:14364}"/>
</p:tagLst>
</file>

<file path=ppt/tags/tag3.xml><?xml version="1.0" encoding="utf-8"?>
<p:tagLst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Words>
  <Application>WPS 演示</Application>
  <PresentationFormat>Widescreen</PresentationFormat>
  <Paragraphs>42</Paragraphs>
  <Slides>14</Slides>
  <Notes>7</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14</vt:i4>
      </vt:variant>
    </vt:vector>
  </HeadingPairs>
  <TitlesOfParts>
    <vt:vector size="31" baseType="lpstr">
      <vt:lpstr>Arial</vt:lpstr>
      <vt:lpstr>宋体</vt:lpstr>
      <vt:lpstr>Wingdings</vt:lpstr>
      <vt:lpstr>Gill Sans Ultra Bold</vt:lpstr>
      <vt:lpstr>微软雅黑</vt:lpstr>
      <vt:lpstr>Times New Roman</vt:lpstr>
      <vt:lpstr>华康俪金黑W8(P)</vt:lpstr>
      <vt:lpstr>黑体</vt:lpstr>
      <vt:lpstr>Wingdings</vt:lpstr>
      <vt:lpstr>仿宋</vt:lpstr>
      <vt:lpstr>楷体</vt:lpstr>
      <vt:lpstr>等线</vt:lpstr>
      <vt:lpstr>Arial Unicode MS</vt:lpstr>
      <vt:lpstr>Office 主题​​</vt:lpstr>
      <vt:lpstr>Equation.DSMT4</vt:lpstr>
      <vt:lpstr>Equation.DSMT4</vt:lpstr>
      <vt:lpstr>Equation.DSMT4</vt:lpstr>
      <vt:lpstr>PowerPoint 演示文稿</vt:lpstr>
      <vt:lpstr>Introduction</vt:lpstr>
      <vt:lpstr>Introduction</vt:lpstr>
      <vt:lpstr>Method</vt:lpstr>
      <vt:lpstr>Method</vt:lpstr>
      <vt:lpstr>Method</vt:lpstr>
      <vt:lpstr>Method</vt:lpstr>
      <vt:lpstr>Method</vt:lpstr>
      <vt:lpstr>Method</vt:lpstr>
      <vt:lpstr>Experiments</vt:lpstr>
      <vt:lpstr>Experiments</vt:lpstr>
      <vt:lpstr>Experiments</vt:lpstr>
      <vt:lpstr>Experiment</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リショコ</cp:lastModifiedBy>
  <cp:revision>1885</cp:revision>
  <dcterms:created xsi:type="dcterms:W3CDTF">2017-04-22T07:59:00Z</dcterms:created>
  <dcterms:modified xsi:type="dcterms:W3CDTF">2022-01-12T12:11:50Z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28C41CD5B030429E9E5E62AE4D42D9DE</vt:lpwstr>
  </property>
</Properties>
</file>